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9"/>
  </p:normalViewPr>
  <p:slideViewPr>
    <p:cSldViewPr>
      <p:cViewPr varScale="1">
        <p:scale>
          <a:sx n="108" d="100"/>
          <a:sy n="108" d="100"/>
        </p:scale>
        <p:origin x="1760" y="1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926081" y="2013330"/>
            <a:ext cx="5291836" cy="7569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rgbClr val="994D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7/6/21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7/6/21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7/6/21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7/6/21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3983" cy="6961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8521362" y="989308"/>
            <a:ext cx="598204" cy="24427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6057982"/>
            <a:ext cx="9143983" cy="79388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112926" y="1343504"/>
            <a:ext cx="0" cy="4299585"/>
          </a:xfrm>
          <a:custGeom>
            <a:avLst/>
            <a:gdLst/>
            <a:ahLst/>
            <a:cxnLst/>
            <a:rect l="l" t="t" r="r" b="b"/>
            <a:pathLst>
              <a:path h="4299585">
                <a:moveTo>
                  <a:pt x="0" y="4299214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8960856" y="1343504"/>
            <a:ext cx="0" cy="4287520"/>
          </a:xfrm>
          <a:custGeom>
            <a:avLst/>
            <a:gdLst/>
            <a:ahLst/>
            <a:cxnLst/>
            <a:rect l="l" t="t" r="r" b="b"/>
            <a:pathLst>
              <a:path h="4287520">
                <a:moveTo>
                  <a:pt x="0" y="42870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9049367" y="1416786"/>
            <a:ext cx="0" cy="3945254"/>
          </a:xfrm>
          <a:custGeom>
            <a:avLst/>
            <a:gdLst/>
            <a:ahLst/>
            <a:cxnLst/>
            <a:rect l="l" t="t" r="r" b="b"/>
            <a:pathLst>
              <a:path h="3945254">
                <a:moveTo>
                  <a:pt x="0" y="3945017"/>
                </a:moveTo>
                <a:lnTo>
                  <a:pt x="0" y="0"/>
                </a:lnTo>
              </a:path>
            </a:pathLst>
          </a:custGeom>
          <a:ln w="122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9098199" y="1416786"/>
            <a:ext cx="0" cy="3945254"/>
          </a:xfrm>
          <a:custGeom>
            <a:avLst/>
            <a:gdLst/>
            <a:ahLst/>
            <a:cxnLst/>
            <a:rect l="l" t="t" r="r" b="b"/>
            <a:pathLst>
              <a:path h="3945254">
                <a:moveTo>
                  <a:pt x="0" y="3945017"/>
                </a:moveTo>
                <a:lnTo>
                  <a:pt x="0" y="0"/>
                </a:lnTo>
              </a:path>
            </a:pathLst>
          </a:custGeom>
          <a:ln w="122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36624" y="970987"/>
            <a:ext cx="9083040" cy="0"/>
          </a:xfrm>
          <a:custGeom>
            <a:avLst/>
            <a:gdLst/>
            <a:ahLst/>
            <a:cxnLst/>
            <a:rect l="l" t="t" r="r" b="b"/>
            <a:pathLst>
              <a:path w="9083040">
                <a:moveTo>
                  <a:pt x="0" y="0"/>
                </a:moveTo>
                <a:lnTo>
                  <a:pt x="9082939" y="0"/>
                </a:lnTo>
              </a:path>
            </a:pathLst>
          </a:custGeom>
          <a:ln w="4274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36624" y="1264115"/>
            <a:ext cx="9083040" cy="0"/>
          </a:xfrm>
          <a:custGeom>
            <a:avLst/>
            <a:gdLst/>
            <a:ahLst/>
            <a:cxnLst/>
            <a:rect l="l" t="t" r="r" b="b"/>
            <a:pathLst>
              <a:path w="9083040">
                <a:moveTo>
                  <a:pt x="0" y="0"/>
                </a:moveTo>
                <a:lnTo>
                  <a:pt x="9082939" y="0"/>
                </a:lnTo>
              </a:path>
            </a:pathLst>
          </a:custGeom>
          <a:ln w="610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109874" y="1343504"/>
            <a:ext cx="8863330" cy="0"/>
          </a:xfrm>
          <a:custGeom>
            <a:avLst/>
            <a:gdLst/>
            <a:ahLst/>
            <a:cxnLst/>
            <a:rect l="l" t="t" r="r" b="b"/>
            <a:pathLst>
              <a:path w="8863330">
                <a:moveTo>
                  <a:pt x="0" y="0"/>
                </a:moveTo>
                <a:lnTo>
                  <a:pt x="886319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2698023" y="5627451"/>
            <a:ext cx="4993640" cy="0"/>
          </a:xfrm>
          <a:custGeom>
            <a:avLst/>
            <a:gdLst/>
            <a:ahLst/>
            <a:cxnLst/>
            <a:rect l="l" t="t" r="r" b="b"/>
            <a:pathLst>
              <a:path w="4993640">
                <a:moveTo>
                  <a:pt x="0" y="0"/>
                </a:moveTo>
                <a:lnTo>
                  <a:pt x="499317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5689045" y="5917526"/>
            <a:ext cx="2283460" cy="0"/>
          </a:xfrm>
          <a:custGeom>
            <a:avLst/>
            <a:gdLst/>
            <a:ahLst/>
            <a:cxnLst/>
            <a:rect l="l" t="t" r="r" b="b"/>
            <a:pathLst>
              <a:path w="2283459">
                <a:moveTo>
                  <a:pt x="0" y="0"/>
                </a:moveTo>
                <a:lnTo>
                  <a:pt x="2282943" y="0"/>
                </a:lnTo>
              </a:path>
            </a:pathLst>
          </a:custGeom>
          <a:ln w="610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5994251" y="6848819"/>
            <a:ext cx="537210" cy="0"/>
          </a:xfrm>
          <a:custGeom>
            <a:avLst/>
            <a:gdLst/>
            <a:ahLst/>
            <a:cxnLst/>
            <a:rect l="l" t="t" r="r" b="b"/>
            <a:pathLst>
              <a:path w="537209">
                <a:moveTo>
                  <a:pt x="0" y="0"/>
                </a:moveTo>
                <a:lnTo>
                  <a:pt x="537163" y="0"/>
                </a:lnTo>
              </a:path>
            </a:pathLst>
          </a:custGeom>
          <a:ln w="213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7/6/21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3999" cy="685799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11110" y="2766186"/>
            <a:ext cx="7721779" cy="3911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64540" y="1703577"/>
            <a:ext cx="7614919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7/6/21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4335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Composición #</a:t>
            </a:r>
            <a:r>
              <a:rPr spc="10" dirty="0"/>
              <a:t> </a:t>
            </a:r>
            <a:r>
              <a:rPr spc="-5" dirty="0"/>
              <a:t>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31594" y="4972050"/>
            <a:ext cx="48152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005964" algn="l"/>
              </a:tabLst>
            </a:pPr>
            <a:r>
              <a:rPr sz="3600" spc="-5" dirty="0">
                <a:solidFill>
                  <a:srgbClr val="663300"/>
                </a:solidFill>
                <a:latin typeface="Times New Roman"/>
                <a:cs typeface="Times New Roman"/>
              </a:rPr>
              <a:t>Module</a:t>
            </a:r>
            <a:r>
              <a:rPr sz="3600" dirty="0">
                <a:solidFill>
                  <a:srgbClr val="663300"/>
                </a:solidFill>
                <a:latin typeface="Times New Roman"/>
                <a:cs typeface="Times New Roman"/>
              </a:rPr>
              <a:t> 2	Lección </a:t>
            </a:r>
            <a:r>
              <a:rPr sz="3600" spc="-5" dirty="0">
                <a:solidFill>
                  <a:srgbClr val="663300"/>
                </a:solidFill>
                <a:latin typeface="Times New Roman"/>
                <a:cs typeface="Times New Roman"/>
              </a:rPr>
              <a:t>4A</a:t>
            </a:r>
            <a:r>
              <a:rPr sz="3600" spc="-75" dirty="0">
                <a:solidFill>
                  <a:srgbClr val="663300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663300"/>
                </a:solidFill>
                <a:latin typeface="Times New Roman"/>
                <a:cs typeface="Times New Roman"/>
              </a:rPr>
              <a:t>4B</a:t>
            </a:r>
            <a:endParaRPr sz="3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4540" y="1698701"/>
            <a:ext cx="7233284" cy="36849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1009" indent="-448309">
              <a:lnSpc>
                <a:spcPct val="100000"/>
              </a:lnSpc>
              <a:spcBef>
                <a:spcPts val="100"/>
              </a:spcBef>
              <a:buClr>
                <a:srgbClr val="994D00"/>
              </a:buClr>
              <a:buChar char="•"/>
              <a:tabLst>
                <a:tab pos="460375" algn="l"/>
                <a:tab pos="461645" algn="l"/>
              </a:tabLst>
            </a:pPr>
            <a:r>
              <a:rPr sz="2400" dirty="0">
                <a:solidFill>
                  <a:srgbClr val="663300"/>
                </a:solidFill>
                <a:latin typeface="Times New Roman"/>
                <a:cs typeface="Times New Roman"/>
              </a:rPr>
              <a:t>Escribe </a:t>
            </a:r>
            <a:r>
              <a:rPr lang="en-US" sz="2400" dirty="0">
                <a:solidFill>
                  <a:srgbClr val="663300"/>
                </a:solidFill>
                <a:latin typeface="Times New Roman"/>
                <a:cs typeface="Times New Roman"/>
              </a:rPr>
              <a:t>dos</a:t>
            </a:r>
            <a:r>
              <a:rPr sz="2400" dirty="0">
                <a:solidFill>
                  <a:srgbClr val="663300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663300"/>
                </a:solidFill>
                <a:latin typeface="Times New Roman"/>
                <a:cs typeface="Times New Roman"/>
              </a:rPr>
              <a:t>composición </a:t>
            </a:r>
            <a:r>
              <a:rPr sz="2400" dirty="0">
                <a:solidFill>
                  <a:srgbClr val="663300"/>
                </a:solidFill>
                <a:latin typeface="Times New Roman"/>
                <a:cs typeface="Times New Roman"/>
              </a:rPr>
              <a:t>de </a:t>
            </a:r>
            <a:r>
              <a:rPr sz="2400" spc="-5" dirty="0">
                <a:solidFill>
                  <a:srgbClr val="663300"/>
                </a:solidFill>
                <a:latin typeface="Times New Roman"/>
                <a:cs typeface="Times New Roman"/>
              </a:rPr>
              <a:t>120 </a:t>
            </a:r>
            <a:r>
              <a:rPr sz="2400" dirty="0">
                <a:solidFill>
                  <a:srgbClr val="663300"/>
                </a:solidFill>
                <a:latin typeface="Times New Roman"/>
                <a:cs typeface="Times New Roman"/>
              </a:rPr>
              <a:t>palabras en</a:t>
            </a:r>
            <a:r>
              <a:rPr sz="2400" spc="-80" dirty="0">
                <a:solidFill>
                  <a:srgbClr val="6633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663300"/>
                </a:solidFill>
                <a:latin typeface="Times New Roman"/>
                <a:cs typeface="Times New Roman"/>
              </a:rPr>
              <a:t>Turnitin</a:t>
            </a:r>
            <a:endParaRPr sz="2400" dirty="0">
              <a:latin typeface="Times New Roman"/>
              <a:cs typeface="Times New Roman"/>
            </a:endParaRPr>
          </a:p>
          <a:p>
            <a:pPr marL="461009" marR="391160" indent="-448309">
              <a:lnSpc>
                <a:spcPct val="100000"/>
              </a:lnSpc>
              <a:spcBef>
                <a:spcPts val="1730"/>
              </a:spcBef>
              <a:buClr>
                <a:srgbClr val="994D00"/>
              </a:buClr>
              <a:buChar char="•"/>
              <a:tabLst>
                <a:tab pos="460375" algn="l"/>
                <a:tab pos="461645" algn="l"/>
              </a:tabLst>
            </a:pPr>
            <a:r>
              <a:rPr sz="2400" dirty="0">
                <a:solidFill>
                  <a:srgbClr val="663300"/>
                </a:solidFill>
                <a:latin typeface="Times New Roman"/>
                <a:cs typeface="Times New Roman"/>
              </a:rPr>
              <a:t>Incluye el vocabulario y </a:t>
            </a:r>
            <a:r>
              <a:rPr sz="2400" spc="-5" dirty="0">
                <a:solidFill>
                  <a:srgbClr val="663300"/>
                </a:solidFill>
                <a:latin typeface="Times New Roman"/>
                <a:cs typeface="Times New Roman"/>
              </a:rPr>
              <a:t>las estructuras</a:t>
            </a:r>
            <a:r>
              <a:rPr sz="2400" spc="-80" dirty="0">
                <a:solidFill>
                  <a:srgbClr val="663300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663300"/>
                </a:solidFill>
                <a:latin typeface="Times New Roman"/>
                <a:cs typeface="Times New Roman"/>
              </a:rPr>
              <a:t>gramaticales  estudiadas </a:t>
            </a:r>
            <a:r>
              <a:rPr sz="2400" dirty="0">
                <a:solidFill>
                  <a:srgbClr val="663300"/>
                </a:solidFill>
                <a:latin typeface="Times New Roman"/>
                <a:cs typeface="Times New Roman"/>
              </a:rPr>
              <a:t>hasta ahora</a:t>
            </a:r>
            <a:r>
              <a:rPr sz="2400" spc="-70" dirty="0">
                <a:solidFill>
                  <a:srgbClr val="6633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663300"/>
                </a:solidFill>
                <a:latin typeface="Times New Roman"/>
                <a:cs typeface="Times New Roman"/>
              </a:rPr>
              <a:t>(pretérito…)</a:t>
            </a:r>
            <a:endParaRPr sz="2400" dirty="0">
              <a:latin typeface="Times New Roman"/>
              <a:cs typeface="Times New Roman"/>
            </a:endParaRPr>
          </a:p>
          <a:p>
            <a:pPr marL="461009" indent="-448309">
              <a:lnSpc>
                <a:spcPct val="100000"/>
              </a:lnSpc>
              <a:spcBef>
                <a:spcPts val="1730"/>
              </a:spcBef>
              <a:buClr>
                <a:srgbClr val="994D00"/>
              </a:buClr>
              <a:buChar char="•"/>
              <a:tabLst>
                <a:tab pos="460375" algn="l"/>
                <a:tab pos="461645" algn="l"/>
              </a:tabLst>
            </a:pPr>
            <a:r>
              <a:rPr sz="2400" dirty="0">
                <a:solidFill>
                  <a:srgbClr val="663300"/>
                </a:solidFill>
                <a:latin typeface="Times New Roman"/>
                <a:cs typeface="Times New Roman"/>
              </a:rPr>
              <a:t>Usa accent </a:t>
            </a:r>
            <a:r>
              <a:rPr sz="2400" spc="-5" dirty="0">
                <a:solidFill>
                  <a:srgbClr val="663300"/>
                </a:solidFill>
                <a:latin typeface="Times New Roman"/>
                <a:cs typeface="Times New Roman"/>
              </a:rPr>
              <a:t>marks (‘) </a:t>
            </a:r>
            <a:r>
              <a:rPr sz="2400" dirty="0">
                <a:solidFill>
                  <a:srgbClr val="663300"/>
                </a:solidFill>
                <a:latin typeface="Times New Roman"/>
                <a:cs typeface="Times New Roman"/>
              </a:rPr>
              <a:t>and </a:t>
            </a:r>
            <a:r>
              <a:rPr sz="2400" spc="-5" dirty="0">
                <a:solidFill>
                  <a:srgbClr val="663300"/>
                </a:solidFill>
                <a:latin typeface="Times New Roman"/>
                <a:cs typeface="Times New Roman"/>
              </a:rPr>
              <a:t>special Spanish </a:t>
            </a:r>
            <a:r>
              <a:rPr sz="2400" dirty="0">
                <a:solidFill>
                  <a:srgbClr val="663300"/>
                </a:solidFill>
                <a:latin typeface="Times New Roman"/>
                <a:cs typeface="Times New Roman"/>
              </a:rPr>
              <a:t>characters</a:t>
            </a:r>
            <a:r>
              <a:rPr sz="2400" spc="-120" dirty="0">
                <a:solidFill>
                  <a:srgbClr val="663300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663300"/>
                </a:solidFill>
                <a:latin typeface="Times New Roman"/>
                <a:cs typeface="Times New Roman"/>
              </a:rPr>
              <a:t>(~)</a:t>
            </a:r>
            <a:endParaRPr sz="2400" dirty="0">
              <a:latin typeface="Times New Roman"/>
              <a:cs typeface="Times New Roman"/>
            </a:endParaRPr>
          </a:p>
          <a:p>
            <a:pPr marL="461009" indent="-448309">
              <a:lnSpc>
                <a:spcPct val="100000"/>
              </a:lnSpc>
              <a:spcBef>
                <a:spcPts val="1730"/>
              </a:spcBef>
              <a:buClr>
                <a:srgbClr val="994D00"/>
              </a:buClr>
              <a:buChar char="•"/>
              <a:tabLst>
                <a:tab pos="460375" algn="l"/>
                <a:tab pos="461645" algn="l"/>
              </a:tabLst>
            </a:pPr>
            <a:r>
              <a:rPr sz="2400" dirty="0">
                <a:solidFill>
                  <a:srgbClr val="663300"/>
                </a:solidFill>
                <a:latin typeface="Times New Roman"/>
                <a:cs typeface="Times New Roman"/>
              </a:rPr>
              <a:t>Double</a:t>
            </a:r>
            <a:r>
              <a:rPr sz="2400" spc="-5" dirty="0">
                <a:solidFill>
                  <a:srgbClr val="6633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663300"/>
                </a:solidFill>
                <a:latin typeface="Times New Roman"/>
                <a:cs typeface="Times New Roman"/>
              </a:rPr>
              <a:t>spaced</a:t>
            </a:r>
            <a:endParaRPr sz="2400" dirty="0">
              <a:latin typeface="Times New Roman"/>
              <a:cs typeface="Times New Roman"/>
            </a:endParaRPr>
          </a:p>
          <a:p>
            <a:pPr marL="461009" indent="-448309">
              <a:lnSpc>
                <a:spcPct val="100000"/>
              </a:lnSpc>
              <a:spcBef>
                <a:spcPts val="1730"/>
              </a:spcBef>
              <a:buClr>
                <a:srgbClr val="994D00"/>
              </a:buClr>
              <a:buChar char="•"/>
              <a:tabLst>
                <a:tab pos="460375" algn="l"/>
                <a:tab pos="461645" algn="l"/>
              </a:tabLst>
            </a:pPr>
            <a:r>
              <a:rPr sz="2400" spc="-5" dirty="0">
                <a:solidFill>
                  <a:srgbClr val="663300"/>
                </a:solidFill>
                <a:latin typeface="Times New Roman"/>
                <a:cs typeface="Times New Roman"/>
              </a:rPr>
              <a:t>Times New Roman</a:t>
            </a:r>
            <a:r>
              <a:rPr sz="2400" spc="15" dirty="0">
                <a:solidFill>
                  <a:srgbClr val="6633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663300"/>
                </a:solidFill>
                <a:latin typeface="Times New Roman"/>
                <a:cs typeface="Times New Roman"/>
              </a:rPr>
              <a:t>12</a:t>
            </a:r>
            <a:endParaRPr sz="2400" dirty="0">
              <a:latin typeface="Times New Roman"/>
              <a:cs typeface="Times New Roman"/>
            </a:endParaRPr>
          </a:p>
          <a:p>
            <a:pPr marL="461009" indent="-448309">
              <a:lnSpc>
                <a:spcPct val="100000"/>
              </a:lnSpc>
              <a:spcBef>
                <a:spcPts val="1730"/>
              </a:spcBef>
              <a:buClr>
                <a:srgbClr val="994D00"/>
              </a:buClr>
              <a:buChar char="•"/>
              <a:tabLst>
                <a:tab pos="460375" algn="l"/>
                <a:tab pos="461645" algn="l"/>
              </a:tabLst>
            </a:pPr>
            <a:r>
              <a:rPr sz="2400" spc="-5" dirty="0">
                <a:solidFill>
                  <a:srgbClr val="663300"/>
                </a:solidFill>
                <a:latin typeface="Times New Roman"/>
                <a:cs typeface="Times New Roman"/>
              </a:rPr>
              <a:t>Usa </a:t>
            </a:r>
            <a:r>
              <a:rPr sz="2400" dirty="0">
                <a:solidFill>
                  <a:srgbClr val="663300"/>
                </a:solidFill>
                <a:latin typeface="Times New Roman"/>
                <a:cs typeface="Times New Roman"/>
              </a:rPr>
              <a:t>tu creatividad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64540" y="1022045"/>
            <a:ext cx="150050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solidFill>
                  <a:srgbClr val="994D00"/>
                </a:solidFill>
                <a:latin typeface="Arial"/>
                <a:cs typeface="Arial"/>
              </a:rPr>
              <a:t>Paso</a:t>
            </a:r>
            <a:r>
              <a:rPr sz="3600" b="1" spc="-90" dirty="0">
                <a:solidFill>
                  <a:srgbClr val="994D00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994D00"/>
                </a:solidFill>
                <a:latin typeface="Arial"/>
                <a:cs typeface="Arial"/>
              </a:rPr>
              <a:t>1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4540" y="1697177"/>
            <a:ext cx="6925309" cy="31838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663300"/>
                </a:solidFill>
                <a:latin typeface="Times New Roman"/>
                <a:cs typeface="Times New Roman"/>
              </a:rPr>
              <a:t>Revisa las estructuras</a:t>
            </a:r>
            <a:r>
              <a:rPr sz="2800" spc="-50" dirty="0">
                <a:solidFill>
                  <a:srgbClr val="663300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663300"/>
                </a:solidFill>
                <a:latin typeface="Times New Roman"/>
                <a:cs typeface="Times New Roman"/>
              </a:rPr>
              <a:t>gramaticales:</a:t>
            </a:r>
            <a:endParaRPr sz="2800">
              <a:latin typeface="Times New Roman"/>
              <a:cs typeface="Times New Roman"/>
            </a:endParaRPr>
          </a:p>
          <a:p>
            <a:pPr marL="461009" indent="-448309">
              <a:lnSpc>
                <a:spcPct val="100000"/>
              </a:lnSpc>
              <a:spcBef>
                <a:spcPts val="2020"/>
              </a:spcBef>
              <a:buClr>
                <a:srgbClr val="994D00"/>
              </a:buClr>
              <a:buChar char="•"/>
              <a:tabLst>
                <a:tab pos="460375" algn="l"/>
                <a:tab pos="461645" algn="l"/>
              </a:tabLst>
            </a:pPr>
            <a:r>
              <a:rPr sz="2800" spc="-5" dirty="0">
                <a:solidFill>
                  <a:srgbClr val="663300"/>
                </a:solidFill>
                <a:latin typeface="Times New Roman"/>
                <a:cs typeface="Times New Roman"/>
              </a:rPr>
              <a:t>forma correcta de los pronombres</a:t>
            </a:r>
            <a:endParaRPr sz="2800">
              <a:latin typeface="Times New Roman"/>
              <a:cs typeface="Times New Roman"/>
            </a:endParaRPr>
          </a:p>
          <a:p>
            <a:pPr marL="461009" indent="-448309">
              <a:lnSpc>
                <a:spcPct val="100000"/>
              </a:lnSpc>
              <a:spcBef>
                <a:spcPts val="2014"/>
              </a:spcBef>
              <a:buClr>
                <a:srgbClr val="994D00"/>
              </a:buClr>
              <a:buChar char="•"/>
              <a:tabLst>
                <a:tab pos="460375" algn="l"/>
                <a:tab pos="461645" algn="l"/>
              </a:tabLst>
            </a:pPr>
            <a:r>
              <a:rPr sz="2800" spc="-5" dirty="0">
                <a:solidFill>
                  <a:srgbClr val="663300"/>
                </a:solidFill>
                <a:latin typeface="Times New Roman"/>
                <a:cs typeface="Times New Roman"/>
              </a:rPr>
              <a:t>la forma correcta de los verbos en </a:t>
            </a:r>
            <a:r>
              <a:rPr sz="2800" spc="-10" dirty="0">
                <a:solidFill>
                  <a:srgbClr val="663300"/>
                </a:solidFill>
                <a:latin typeface="Times New Roman"/>
                <a:cs typeface="Times New Roman"/>
              </a:rPr>
              <a:t>el</a:t>
            </a:r>
            <a:r>
              <a:rPr sz="2800" spc="50" dirty="0">
                <a:solidFill>
                  <a:srgbClr val="663300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663300"/>
                </a:solidFill>
                <a:latin typeface="Times New Roman"/>
                <a:cs typeface="Times New Roman"/>
              </a:rPr>
              <a:t>pretérito</a:t>
            </a:r>
            <a:endParaRPr sz="2800">
              <a:latin typeface="Times New Roman"/>
              <a:cs typeface="Times New Roman"/>
            </a:endParaRPr>
          </a:p>
          <a:p>
            <a:pPr marL="461009" indent="-448309">
              <a:lnSpc>
                <a:spcPct val="100000"/>
              </a:lnSpc>
              <a:spcBef>
                <a:spcPts val="2020"/>
              </a:spcBef>
              <a:buClr>
                <a:srgbClr val="994D00"/>
              </a:buClr>
              <a:buChar char="•"/>
              <a:tabLst>
                <a:tab pos="460375" algn="l"/>
                <a:tab pos="461645" algn="l"/>
              </a:tabLst>
            </a:pPr>
            <a:r>
              <a:rPr sz="2800" spc="-5" dirty="0">
                <a:solidFill>
                  <a:srgbClr val="663300"/>
                </a:solidFill>
                <a:latin typeface="Times New Roman"/>
                <a:cs typeface="Times New Roman"/>
              </a:rPr>
              <a:t>la concordancia entre sustantivos y</a:t>
            </a:r>
            <a:r>
              <a:rPr sz="2800" spc="-10" dirty="0">
                <a:solidFill>
                  <a:srgbClr val="663300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663300"/>
                </a:solidFill>
                <a:latin typeface="Times New Roman"/>
                <a:cs typeface="Times New Roman"/>
              </a:rPr>
              <a:t>adjetivos</a:t>
            </a:r>
            <a:endParaRPr sz="2800">
              <a:latin typeface="Times New Roman"/>
              <a:cs typeface="Times New Roman"/>
            </a:endParaRPr>
          </a:p>
          <a:p>
            <a:pPr marL="461009" indent="-448309">
              <a:lnSpc>
                <a:spcPct val="100000"/>
              </a:lnSpc>
              <a:spcBef>
                <a:spcPts val="2014"/>
              </a:spcBef>
              <a:buClr>
                <a:srgbClr val="994D00"/>
              </a:buClr>
              <a:buChar char="•"/>
              <a:tabLst>
                <a:tab pos="460375" algn="l"/>
                <a:tab pos="461645" algn="l"/>
              </a:tabLst>
            </a:pPr>
            <a:r>
              <a:rPr sz="2800" spc="-5" dirty="0">
                <a:solidFill>
                  <a:srgbClr val="663300"/>
                </a:solidFill>
                <a:latin typeface="Times New Roman"/>
                <a:cs typeface="Times New Roman"/>
              </a:rPr>
              <a:t>Respeta la fecha</a:t>
            </a:r>
            <a:r>
              <a:rPr sz="2800" spc="-15" dirty="0">
                <a:solidFill>
                  <a:srgbClr val="663300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663300"/>
                </a:solidFill>
                <a:latin typeface="Times New Roman"/>
                <a:cs typeface="Times New Roman"/>
              </a:rPr>
              <a:t>límite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64540" y="1022045"/>
            <a:ext cx="150050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solidFill>
                  <a:srgbClr val="994D00"/>
                </a:solidFill>
                <a:latin typeface="Arial"/>
                <a:cs typeface="Arial"/>
              </a:rPr>
              <a:t>Paso</a:t>
            </a:r>
            <a:r>
              <a:rPr sz="3600" b="1" spc="-90" dirty="0">
                <a:solidFill>
                  <a:srgbClr val="994D00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994D00"/>
                </a:solidFill>
                <a:latin typeface="Arial"/>
                <a:cs typeface="Arial"/>
              </a:rPr>
              <a:t>2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4540" y="1700225"/>
            <a:ext cx="1632585" cy="32581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61009" indent="-448309">
              <a:lnSpc>
                <a:spcPct val="100000"/>
              </a:lnSpc>
              <a:spcBef>
                <a:spcPts val="105"/>
              </a:spcBef>
              <a:buClr>
                <a:srgbClr val="994D00"/>
              </a:buClr>
              <a:buFont typeface="Times New Roman"/>
              <a:buChar char="•"/>
              <a:tabLst>
                <a:tab pos="460375" algn="l"/>
                <a:tab pos="461645" algn="l"/>
              </a:tabLst>
            </a:pPr>
            <a:r>
              <a:rPr sz="2000" b="1" dirty="0">
                <a:solidFill>
                  <a:srgbClr val="663300"/>
                </a:solidFill>
                <a:latin typeface="Times New Roman"/>
                <a:cs typeface="Times New Roman"/>
              </a:rPr>
              <a:t>primero</a:t>
            </a:r>
            <a:endParaRPr sz="2000" dirty="0">
              <a:latin typeface="Times New Roman"/>
              <a:cs typeface="Times New Roman"/>
            </a:endParaRPr>
          </a:p>
          <a:p>
            <a:pPr marL="461009" indent="-448309">
              <a:lnSpc>
                <a:spcPct val="100000"/>
              </a:lnSpc>
              <a:spcBef>
                <a:spcPts val="1445"/>
              </a:spcBef>
              <a:buClr>
                <a:srgbClr val="994D00"/>
              </a:buClr>
              <a:buFont typeface="Times New Roman"/>
              <a:buChar char="•"/>
              <a:tabLst>
                <a:tab pos="460375" algn="l"/>
                <a:tab pos="461645" algn="l"/>
              </a:tabLst>
            </a:pPr>
            <a:r>
              <a:rPr sz="2000" b="1" dirty="0">
                <a:solidFill>
                  <a:srgbClr val="663300"/>
                </a:solidFill>
                <a:latin typeface="Times New Roman"/>
                <a:cs typeface="Times New Roman"/>
              </a:rPr>
              <a:t>después</a:t>
            </a:r>
            <a:endParaRPr sz="2000" dirty="0">
              <a:latin typeface="Times New Roman"/>
              <a:cs typeface="Times New Roman"/>
            </a:endParaRPr>
          </a:p>
          <a:p>
            <a:pPr marL="461009" indent="-448309">
              <a:lnSpc>
                <a:spcPct val="100000"/>
              </a:lnSpc>
              <a:spcBef>
                <a:spcPts val="1440"/>
              </a:spcBef>
              <a:buClr>
                <a:srgbClr val="994D00"/>
              </a:buClr>
              <a:buFont typeface="Times New Roman"/>
              <a:buChar char="•"/>
              <a:tabLst>
                <a:tab pos="460375" algn="l"/>
                <a:tab pos="461645" algn="l"/>
              </a:tabLst>
            </a:pPr>
            <a:r>
              <a:rPr sz="2000" b="1" dirty="0">
                <a:solidFill>
                  <a:srgbClr val="663300"/>
                </a:solidFill>
                <a:latin typeface="Times New Roman"/>
                <a:cs typeface="Times New Roman"/>
              </a:rPr>
              <a:t>entonces</a:t>
            </a:r>
            <a:endParaRPr sz="2000" dirty="0">
              <a:latin typeface="Times New Roman"/>
              <a:cs typeface="Times New Roman"/>
            </a:endParaRPr>
          </a:p>
          <a:p>
            <a:pPr marL="461009" indent="-448309">
              <a:lnSpc>
                <a:spcPct val="100000"/>
              </a:lnSpc>
              <a:spcBef>
                <a:spcPts val="1440"/>
              </a:spcBef>
              <a:buClr>
                <a:srgbClr val="994D00"/>
              </a:buClr>
              <a:buFont typeface="Times New Roman"/>
              <a:buChar char="•"/>
              <a:tabLst>
                <a:tab pos="460375" algn="l"/>
                <a:tab pos="461645" algn="l"/>
              </a:tabLst>
            </a:pPr>
            <a:r>
              <a:rPr sz="2000" b="1" dirty="0">
                <a:solidFill>
                  <a:srgbClr val="663300"/>
                </a:solidFill>
                <a:latin typeface="Times New Roman"/>
                <a:cs typeface="Times New Roman"/>
              </a:rPr>
              <a:t>luego</a:t>
            </a:r>
            <a:endParaRPr sz="2000" dirty="0">
              <a:latin typeface="Times New Roman"/>
              <a:cs typeface="Times New Roman"/>
            </a:endParaRPr>
          </a:p>
          <a:p>
            <a:pPr marL="461009" indent="-448309">
              <a:lnSpc>
                <a:spcPct val="100000"/>
              </a:lnSpc>
              <a:spcBef>
                <a:spcPts val="1440"/>
              </a:spcBef>
              <a:buClr>
                <a:srgbClr val="994D00"/>
              </a:buClr>
              <a:buFont typeface="Times New Roman"/>
              <a:buChar char="•"/>
              <a:tabLst>
                <a:tab pos="460375" algn="l"/>
                <a:tab pos="461645" algn="l"/>
              </a:tabLst>
            </a:pPr>
            <a:r>
              <a:rPr sz="2000" b="1" dirty="0">
                <a:solidFill>
                  <a:srgbClr val="663300"/>
                </a:solidFill>
                <a:latin typeface="Times New Roman"/>
                <a:cs typeface="Times New Roman"/>
              </a:rPr>
              <a:t>más</a:t>
            </a:r>
            <a:r>
              <a:rPr sz="2000" b="1" spc="-55" dirty="0">
                <a:solidFill>
                  <a:srgbClr val="663300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663300"/>
                </a:solidFill>
                <a:latin typeface="Times New Roman"/>
                <a:cs typeface="Times New Roman"/>
              </a:rPr>
              <a:t>tarde</a:t>
            </a:r>
            <a:endParaRPr sz="2000" dirty="0">
              <a:latin typeface="Times New Roman"/>
              <a:cs typeface="Times New Roman"/>
            </a:endParaRPr>
          </a:p>
          <a:p>
            <a:pPr marL="461009" indent="-448309">
              <a:lnSpc>
                <a:spcPct val="100000"/>
              </a:lnSpc>
              <a:spcBef>
                <a:spcPts val="1440"/>
              </a:spcBef>
              <a:buClr>
                <a:srgbClr val="994D00"/>
              </a:buClr>
              <a:buFont typeface="Times New Roman"/>
              <a:buChar char="•"/>
              <a:tabLst>
                <a:tab pos="460375" algn="l"/>
                <a:tab pos="461645" algn="l"/>
              </a:tabLst>
            </a:pPr>
            <a:r>
              <a:rPr sz="2000" b="1" dirty="0">
                <a:solidFill>
                  <a:srgbClr val="663300"/>
                </a:solidFill>
                <a:latin typeface="Times New Roman"/>
                <a:cs typeface="Times New Roman"/>
              </a:rPr>
              <a:t>pero</a:t>
            </a:r>
            <a:endParaRPr sz="2000" dirty="0">
              <a:latin typeface="Times New Roman"/>
              <a:cs typeface="Times New Roman"/>
            </a:endParaRPr>
          </a:p>
          <a:p>
            <a:pPr marL="461009" indent="-448309">
              <a:lnSpc>
                <a:spcPct val="100000"/>
              </a:lnSpc>
              <a:spcBef>
                <a:spcPts val="1440"/>
              </a:spcBef>
              <a:buClr>
                <a:srgbClr val="994D00"/>
              </a:buClr>
              <a:buFont typeface="Times New Roman"/>
              <a:buChar char="•"/>
              <a:tabLst>
                <a:tab pos="460375" algn="l"/>
                <a:tab pos="461645" algn="l"/>
              </a:tabLst>
            </a:pPr>
            <a:r>
              <a:rPr sz="2000" b="1" dirty="0">
                <a:solidFill>
                  <a:srgbClr val="663300"/>
                </a:solidFill>
                <a:latin typeface="Times New Roman"/>
                <a:cs typeface="Times New Roman"/>
              </a:rPr>
              <a:t>finalm</a:t>
            </a:r>
            <a:r>
              <a:rPr sz="2000" b="1" spc="-10" dirty="0">
                <a:solidFill>
                  <a:srgbClr val="663300"/>
                </a:solidFill>
                <a:latin typeface="Times New Roman"/>
                <a:cs typeface="Times New Roman"/>
              </a:rPr>
              <a:t>e</a:t>
            </a:r>
            <a:r>
              <a:rPr sz="2000" b="1" dirty="0">
                <a:solidFill>
                  <a:srgbClr val="663300"/>
                </a:solidFill>
                <a:latin typeface="Times New Roman"/>
                <a:cs typeface="Times New Roman"/>
              </a:rPr>
              <a:t>n</a:t>
            </a:r>
            <a:r>
              <a:rPr sz="2000" b="1" spc="-10" dirty="0">
                <a:solidFill>
                  <a:srgbClr val="663300"/>
                </a:solidFill>
                <a:latin typeface="Times New Roman"/>
                <a:cs typeface="Times New Roman"/>
              </a:rPr>
              <a:t>t</a:t>
            </a:r>
            <a:r>
              <a:rPr sz="2000" b="1" dirty="0">
                <a:solidFill>
                  <a:srgbClr val="663300"/>
                </a:solidFill>
                <a:latin typeface="Times New Roman"/>
                <a:cs typeface="Times New Roman"/>
              </a:rPr>
              <a:t>e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37428" y="1700225"/>
            <a:ext cx="1127760" cy="32581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i="1" spc="-5" dirty="0">
                <a:solidFill>
                  <a:srgbClr val="663300"/>
                </a:solidFill>
                <a:latin typeface="Times New Roman"/>
                <a:cs typeface="Times New Roman"/>
              </a:rPr>
              <a:t>first</a:t>
            </a:r>
            <a:endParaRPr sz="2000">
              <a:latin typeface="Times New Roman"/>
              <a:cs typeface="Times New Roman"/>
            </a:endParaRPr>
          </a:p>
          <a:p>
            <a:pPr marL="12700" marR="5080">
              <a:lnSpc>
                <a:spcPct val="160000"/>
              </a:lnSpc>
              <a:spcBef>
                <a:spcPts val="5"/>
              </a:spcBef>
            </a:pPr>
            <a:r>
              <a:rPr sz="2000" i="1" dirty="0">
                <a:solidFill>
                  <a:srgbClr val="663300"/>
                </a:solidFill>
                <a:latin typeface="Times New Roman"/>
                <a:cs typeface="Times New Roman"/>
              </a:rPr>
              <a:t>after</a:t>
            </a:r>
            <a:r>
              <a:rPr sz="2000" i="1" spc="-15" dirty="0">
                <a:solidFill>
                  <a:srgbClr val="663300"/>
                </a:solidFill>
                <a:latin typeface="Times New Roman"/>
                <a:cs typeface="Times New Roman"/>
              </a:rPr>
              <a:t>w</a:t>
            </a:r>
            <a:r>
              <a:rPr sz="2000" i="1" dirty="0">
                <a:solidFill>
                  <a:srgbClr val="663300"/>
                </a:solidFill>
                <a:latin typeface="Times New Roman"/>
                <a:cs typeface="Times New Roman"/>
              </a:rPr>
              <a:t>ards  then  then/next  later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40"/>
              </a:spcBef>
            </a:pPr>
            <a:r>
              <a:rPr sz="2000" i="1" dirty="0">
                <a:solidFill>
                  <a:srgbClr val="663300"/>
                </a:solidFill>
                <a:latin typeface="Times New Roman"/>
                <a:cs typeface="Times New Roman"/>
              </a:rPr>
              <a:t>but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40"/>
              </a:spcBef>
            </a:pPr>
            <a:r>
              <a:rPr sz="2000" i="1" spc="-5" dirty="0">
                <a:solidFill>
                  <a:srgbClr val="663300"/>
                </a:solidFill>
                <a:latin typeface="Times New Roman"/>
                <a:cs typeface="Times New Roman"/>
              </a:rPr>
              <a:t>finally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64540" y="937005"/>
            <a:ext cx="449643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5" dirty="0">
                <a:solidFill>
                  <a:srgbClr val="994D00"/>
                </a:solidFill>
                <a:latin typeface="Times New Roman"/>
                <a:cs typeface="Times New Roman"/>
              </a:rPr>
              <a:t>Palabras y expresiones</a:t>
            </a:r>
            <a:r>
              <a:rPr sz="2800" b="1" spc="-15" dirty="0">
                <a:solidFill>
                  <a:srgbClr val="994D00"/>
                </a:solidFill>
                <a:latin typeface="Times New Roman"/>
                <a:cs typeface="Times New Roman"/>
              </a:rPr>
              <a:t> </a:t>
            </a:r>
            <a:r>
              <a:rPr sz="2800" b="1" spc="-5" dirty="0">
                <a:solidFill>
                  <a:srgbClr val="994D00"/>
                </a:solidFill>
                <a:latin typeface="Times New Roman"/>
                <a:cs typeface="Times New Roman"/>
              </a:rPr>
              <a:t>útiles: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1693291"/>
            <a:ext cx="8224520" cy="392937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461009" marR="5080" indent="-448309">
              <a:lnSpc>
                <a:spcPct val="100099"/>
              </a:lnSpc>
              <a:spcBef>
                <a:spcPts val="90"/>
              </a:spcBef>
              <a:buClr>
                <a:srgbClr val="994D00"/>
              </a:buClr>
              <a:buFont typeface="Times New Roman"/>
              <a:buChar char="•"/>
              <a:tabLst>
                <a:tab pos="460375" algn="l"/>
                <a:tab pos="461645" algn="l"/>
              </a:tabLst>
            </a:pPr>
            <a:r>
              <a:rPr sz="4000" b="1" spc="-5" dirty="0">
                <a:solidFill>
                  <a:srgbClr val="663300"/>
                </a:solidFill>
                <a:latin typeface="Times New Roman"/>
                <a:cs typeface="Times New Roman"/>
              </a:rPr>
              <a:t>Tema: </a:t>
            </a:r>
            <a:r>
              <a:rPr sz="3600" spc="-5" dirty="0">
                <a:solidFill>
                  <a:srgbClr val="663300"/>
                </a:solidFill>
                <a:latin typeface="Times New Roman"/>
                <a:cs typeface="Times New Roman"/>
              </a:rPr>
              <a:t>Piensa </a:t>
            </a:r>
            <a:r>
              <a:rPr sz="3600" dirty="0">
                <a:solidFill>
                  <a:srgbClr val="663300"/>
                </a:solidFill>
                <a:latin typeface="Times New Roman"/>
                <a:cs typeface="Times New Roman"/>
              </a:rPr>
              <a:t>en el </a:t>
            </a:r>
            <a:r>
              <a:rPr sz="3600" spc="-5" dirty="0">
                <a:solidFill>
                  <a:srgbClr val="663300"/>
                </a:solidFill>
                <a:latin typeface="Times New Roman"/>
                <a:cs typeface="Times New Roman"/>
              </a:rPr>
              <a:t>último Día </a:t>
            </a:r>
            <a:r>
              <a:rPr sz="3600" dirty="0">
                <a:solidFill>
                  <a:srgbClr val="663300"/>
                </a:solidFill>
                <a:latin typeface="Times New Roman"/>
                <a:cs typeface="Times New Roman"/>
              </a:rPr>
              <a:t>de</a:t>
            </a:r>
            <a:r>
              <a:rPr sz="3600" spc="-265" dirty="0">
                <a:solidFill>
                  <a:srgbClr val="663300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663300"/>
                </a:solidFill>
                <a:latin typeface="Times New Roman"/>
                <a:cs typeface="Times New Roman"/>
              </a:rPr>
              <a:t>Acción  de </a:t>
            </a:r>
            <a:r>
              <a:rPr sz="3600" spc="-5" dirty="0">
                <a:solidFill>
                  <a:srgbClr val="663300"/>
                </a:solidFill>
                <a:latin typeface="Times New Roman"/>
                <a:cs typeface="Times New Roman"/>
              </a:rPr>
              <a:t>Gracias </a:t>
            </a:r>
            <a:r>
              <a:rPr sz="3600" dirty="0">
                <a:solidFill>
                  <a:srgbClr val="663300"/>
                </a:solidFill>
                <a:latin typeface="Times New Roman"/>
                <a:cs typeface="Times New Roman"/>
              </a:rPr>
              <a:t>que celebraste con tu </a:t>
            </a:r>
            <a:r>
              <a:rPr sz="3600" spc="-5" dirty="0">
                <a:solidFill>
                  <a:srgbClr val="663300"/>
                </a:solidFill>
                <a:latin typeface="Times New Roman"/>
                <a:cs typeface="Times New Roman"/>
              </a:rPr>
              <a:t>familia.  Incluye: </a:t>
            </a:r>
            <a:r>
              <a:rPr sz="3600" dirty="0">
                <a:solidFill>
                  <a:srgbClr val="663300"/>
                </a:solidFill>
                <a:latin typeface="Times New Roman"/>
                <a:cs typeface="Times New Roman"/>
              </a:rPr>
              <a:t>¿Dónde se </a:t>
            </a:r>
            <a:r>
              <a:rPr sz="3600" spc="-5" dirty="0">
                <a:solidFill>
                  <a:srgbClr val="663300"/>
                </a:solidFill>
                <a:latin typeface="Times New Roman"/>
                <a:cs typeface="Times New Roman"/>
              </a:rPr>
              <a:t>reunieron? </a:t>
            </a:r>
            <a:r>
              <a:rPr sz="3600" dirty="0">
                <a:solidFill>
                  <a:srgbClr val="663300"/>
                </a:solidFill>
                <a:latin typeface="Times New Roman"/>
                <a:cs typeface="Times New Roman"/>
              </a:rPr>
              <a:t>¿En qué  </a:t>
            </a:r>
            <a:r>
              <a:rPr sz="3600" spc="-5" dirty="0">
                <a:solidFill>
                  <a:srgbClr val="663300"/>
                </a:solidFill>
                <a:latin typeface="Times New Roman"/>
                <a:cs typeface="Times New Roman"/>
              </a:rPr>
              <a:t>cuarto de la casa pasaron más</a:t>
            </a:r>
            <a:r>
              <a:rPr sz="3600" spc="50" dirty="0">
                <a:solidFill>
                  <a:srgbClr val="663300"/>
                </a:solidFill>
                <a:latin typeface="Times New Roman"/>
                <a:cs typeface="Times New Roman"/>
              </a:rPr>
              <a:t> </a:t>
            </a:r>
            <a:r>
              <a:rPr sz="3600" spc="-5" dirty="0">
                <a:solidFill>
                  <a:srgbClr val="663300"/>
                </a:solidFill>
                <a:latin typeface="Times New Roman"/>
                <a:cs typeface="Times New Roman"/>
              </a:rPr>
              <a:t>tiempo?</a:t>
            </a:r>
            <a:endParaRPr sz="3600" dirty="0">
              <a:latin typeface="Times New Roman"/>
              <a:cs typeface="Times New Roman"/>
            </a:endParaRPr>
          </a:p>
          <a:p>
            <a:pPr marL="461009">
              <a:lnSpc>
                <a:spcPct val="100000"/>
              </a:lnSpc>
            </a:pPr>
            <a:r>
              <a:rPr sz="3600" spc="-5" dirty="0">
                <a:solidFill>
                  <a:srgbClr val="663300"/>
                </a:solidFill>
                <a:latin typeface="Times New Roman"/>
                <a:cs typeface="Times New Roman"/>
              </a:rPr>
              <a:t>¿Qué sirvieron? ¿Cuántas</a:t>
            </a:r>
            <a:r>
              <a:rPr sz="3600" spc="10" dirty="0">
                <a:solidFill>
                  <a:srgbClr val="663300"/>
                </a:solidFill>
                <a:latin typeface="Times New Roman"/>
                <a:cs typeface="Times New Roman"/>
              </a:rPr>
              <a:t> </a:t>
            </a:r>
            <a:r>
              <a:rPr sz="3600" spc="-5" dirty="0">
                <a:solidFill>
                  <a:srgbClr val="663300"/>
                </a:solidFill>
                <a:latin typeface="Times New Roman"/>
                <a:cs typeface="Times New Roman"/>
              </a:rPr>
              <a:t>personas</a:t>
            </a:r>
            <a:endParaRPr sz="3600" dirty="0">
              <a:latin typeface="Times New Roman"/>
              <a:cs typeface="Times New Roman"/>
            </a:endParaRPr>
          </a:p>
          <a:p>
            <a:pPr marL="461009">
              <a:lnSpc>
                <a:spcPct val="100000"/>
              </a:lnSpc>
            </a:pPr>
            <a:r>
              <a:rPr sz="3600" spc="-5" dirty="0">
                <a:solidFill>
                  <a:srgbClr val="663300"/>
                </a:solidFill>
                <a:latin typeface="Times New Roman"/>
                <a:cs typeface="Times New Roman"/>
              </a:rPr>
              <a:t>estuvieron? </a:t>
            </a:r>
            <a:r>
              <a:rPr sz="3600" dirty="0">
                <a:solidFill>
                  <a:srgbClr val="663300"/>
                </a:solidFill>
                <a:latin typeface="Times New Roman"/>
                <a:cs typeface="Times New Roman"/>
              </a:rPr>
              <a:t>¿Quién lo pasó</a:t>
            </a:r>
            <a:r>
              <a:rPr sz="3600" spc="-5" dirty="0">
                <a:solidFill>
                  <a:srgbClr val="663300"/>
                </a:solidFill>
                <a:latin typeface="Times New Roman"/>
                <a:cs typeface="Times New Roman"/>
              </a:rPr>
              <a:t> bien/mal?</a:t>
            </a:r>
            <a:endParaRPr sz="3600" dirty="0">
              <a:latin typeface="Times New Roman"/>
              <a:cs typeface="Times New Roman"/>
            </a:endParaRPr>
          </a:p>
          <a:p>
            <a:pPr marL="461009">
              <a:lnSpc>
                <a:spcPct val="100000"/>
              </a:lnSpc>
              <a:spcBef>
                <a:spcPts val="5"/>
              </a:spcBef>
            </a:pPr>
            <a:r>
              <a:rPr sz="3600" spc="-5" dirty="0">
                <a:solidFill>
                  <a:srgbClr val="663300"/>
                </a:solidFill>
                <a:latin typeface="Times New Roman"/>
                <a:cs typeface="Times New Roman"/>
              </a:rPr>
              <a:t>¿Hubo un</a:t>
            </a:r>
            <a:r>
              <a:rPr sz="3600" dirty="0">
                <a:solidFill>
                  <a:srgbClr val="663300"/>
                </a:solidFill>
                <a:latin typeface="Times New Roman"/>
                <a:cs typeface="Times New Roman"/>
              </a:rPr>
              <a:t> </a:t>
            </a:r>
            <a:r>
              <a:rPr sz="3600" spc="-5" dirty="0">
                <a:solidFill>
                  <a:srgbClr val="663300"/>
                </a:solidFill>
                <a:latin typeface="Times New Roman"/>
                <a:cs typeface="Times New Roman"/>
              </a:rPr>
              <a:t>aguafiestas?...</a:t>
            </a:r>
            <a:endParaRPr sz="36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64540" y="1022045"/>
            <a:ext cx="4167504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solidFill>
                  <a:srgbClr val="994D00"/>
                </a:solidFill>
                <a:latin typeface="Arial"/>
                <a:cs typeface="Arial"/>
              </a:rPr>
              <a:t>Paso 3. !A</a:t>
            </a:r>
            <a:r>
              <a:rPr sz="3600" b="1" spc="-110" dirty="0">
                <a:solidFill>
                  <a:srgbClr val="994D00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994D00"/>
                </a:solidFill>
                <a:latin typeface="Arial"/>
                <a:cs typeface="Arial"/>
              </a:rPr>
              <a:t>escribir!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4540" y="1018997"/>
            <a:ext cx="380111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solidFill>
                  <a:srgbClr val="994D00"/>
                </a:solidFill>
                <a:latin typeface="Times New Roman"/>
                <a:cs typeface="Times New Roman"/>
              </a:rPr>
              <a:t>File Types and</a:t>
            </a:r>
            <a:r>
              <a:rPr sz="3600" b="1" spc="-80" dirty="0">
                <a:solidFill>
                  <a:srgbClr val="994D00"/>
                </a:solidFill>
                <a:latin typeface="Times New Roman"/>
                <a:cs typeface="Times New Roman"/>
              </a:rPr>
              <a:t> </a:t>
            </a:r>
            <a:r>
              <a:rPr sz="3600" b="1" dirty="0">
                <a:solidFill>
                  <a:srgbClr val="994D00"/>
                </a:solidFill>
                <a:latin typeface="Times New Roman"/>
                <a:cs typeface="Times New Roman"/>
              </a:rPr>
              <a:t>Size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4540" y="1703577"/>
            <a:ext cx="7045325" cy="37814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1009" indent="-448309">
              <a:lnSpc>
                <a:spcPct val="100000"/>
              </a:lnSpc>
              <a:spcBef>
                <a:spcPts val="95"/>
              </a:spcBef>
              <a:buClr>
                <a:srgbClr val="994D00"/>
              </a:buClr>
              <a:buChar char="•"/>
              <a:tabLst>
                <a:tab pos="460375" algn="l"/>
                <a:tab pos="461645" algn="l"/>
              </a:tabLst>
            </a:pPr>
            <a:r>
              <a:rPr sz="1600" spc="-5" dirty="0">
                <a:solidFill>
                  <a:srgbClr val="663300"/>
                </a:solidFill>
                <a:latin typeface="Times New Roman"/>
                <a:cs typeface="Times New Roman"/>
              </a:rPr>
              <a:t>Turnitin currently accepts the following file types for upload into an</a:t>
            </a:r>
            <a:r>
              <a:rPr sz="1600" spc="250" dirty="0">
                <a:solidFill>
                  <a:srgbClr val="663300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663300"/>
                </a:solidFill>
                <a:latin typeface="Times New Roman"/>
                <a:cs typeface="Times New Roman"/>
              </a:rPr>
              <a:t>assignment:</a:t>
            </a:r>
            <a:endParaRPr sz="1600">
              <a:latin typeface="Times New Roman"/>
              <a:cs typeface="Times New Roman"/>
            </a:endParaRPr>
          </a:p>
          <a:p>
            <a:pPr marL="461009" indent="-448309">
              <a:lnSpc>
                <a:spcPct val="100000"/>
              </a:lnSpc>
              <a:spcBef>
                <a:spcPts val="1155"/>
              </a:spcBef>
              <a:buClr>
                <a:srgbClr val="994D00"/>
              </a:buClr>
              <a:buChar char="•"/>
              <a:tabLst>
                <a:tab pos="460375" algn="l"/>
                <a:tab pos="461645" algn="l"/>
              </a:tabLst>
            </a:pPr>
            <a:r>
              <a:rPr sz="1600" spc="-10" dirty="0">
                <a:solidFill>
                  <a:srgbClr val="663300"/>
                </a:solidFill>
                <a:latin typeface="Times New Roman"/>
                <a:cs typeface="Times New Roman"/>
              </a:rPr>
              <a:t>Microsoft Word™ (DOC </a:t>
            </a:r>
            <a:r>
              <a:rPr sz="1600" spc="-5" dirty="0">
                <a:solidFill>
                  <a:srgbClr val="663300"/>
                </a:solidFill>
                <a:latin typeface="Times New Roman"/>
                <a:cs typeface="Times New Roman"/>
              </a:rPr>
              <a:t>and</a:t>
            </a:r>
            <a:r>
              <a:rPr sz="1600" spc="60" dirty="0">
                <a:solidFill>
                  <a:srgbClr val="663300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663300"/>
                </a:solidFill>
                <a:latin typeface="Times New Roman"/>
                <a:cs typeface="Times New Roman"/>
              </a:rPr>
              <a:t>DOCX)</a:t>
            </a:r>
            <a:endParaRPr sz="1600">
              <a:latin typeface="Times New Roman"/>
              <a:cs typeface="Times New Roman"/>
            </a:endParaRPr>
          </a:p>
          <a:p>
            <a:pPr marL="461009" indent="-448309">
              <a:lnSpc>
                <a:spcPct val="100000"/>
              </a:lnSpc>
              <a:spcBef>
                <a:spcPts val="1150"/>
              </a:spcBef>
              <a:buClr>
                <a:srgbClr val="994D00"/>
              </a:buClr>
              <a:buChar char="•"/>
              <a:tabLst>
                <a:tab pos="460375" algn="l"/>
                <a:tab pos="461645" algn="l"/>
              </a:tabLst>
            </a:pPr>
            <a:r>
              <a:rPr sz="1600" spc="-5" dirty="0">
                <a:solidFill>
                  <a:srgbClr val="663300"/>
                </a:solidFill>
                <a:latin typeface="Times New Roman"/>
                <a:cs typeface="Times New Roman"/>
              </a:rPr>
              <a:t>Corel WordPerfect®</a:t>
            </a:r>
            <a:endParaRPr sz="1600">
              <a:latin typeface="Times New Roman"/>
              <a:cs typeface="Times New Roman"/>
            </a:endParaRPr>
          </a:p>
          <a:p>
            <a:pPr marL="461009" indent="-448309">
              <a:lnSpc>
                <a:spcPct val="100000"/>
              </a:lnSpc>
              <a:spcBef>
                <a:spcPts val="1155"/>
              </a:spcBef>
              <a:buClr>
                <a:srgbClr val="994D00"/>
              </a:buClr>
              <a:buChar char="•"/>
              <a:tabLst>
                <a:tab pos="460375" algn="l"/>
                <a:tab pos="461645" algn="l"/>
              </a:tabLst>
            </a:pPr>
            <a:r>
              <a:rPr sz="1600" spc="-10" dirty="0">
                <a:solidFill>
                  <a:srgbClr val="663300"/>
                </a:solidFill>
                <a:latin typeface="Times New Roman"/>
                <a:cs typeface="Times New Roman"/>
              </a:rPr>
              <a:t>HTML</a:t>
            </a:r>
            <a:endParaRPr sz="1600">
              <a:latin typeface="Times New Roman"/>
              <a:cs typeface="Times New Roman"/>
            </a:endParaRPr>
          </a:p>
          <a:p>
            <a:pPr marL="461009" indent="-448309">
              <a:lnSpc>
                <a:spcPct val="100000"/>
              </a:lnSpc>
              <a:spcBef>
                <a:spcPts val="1150"/>
              </a:spcBef>
              <a:buClr>
                <a:srgbClr val="994D00"/>
              </a:buClr>
              <a:buChar char="•"/>
              <a:tabLst>
                <a:tab pos="460375" algn="l"/>
                <a:tab pos="461645" algn="l"/>
              </a:tabLst>
            </a:pPr>
            <a:r>
              <a:rPr sz="1600" spc="-5" dirty="0">
                <a:solidFill>
                  <a:srgbClr val="663300"/>
                </a:solidFill>
                <a:latin typeface="Times New Roman"/>
                <a:cs typeface="Times New Roman"/>
              </a:rPr>
              <a:t>Adobe</a:t>
            </a:r>
            <a:r>
              <a:rPr sz="1600" spc="-10" dirty="0">
                <a:solidFill>
                  <a:srgbClr val="663300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663300"/>
                </a:solidFill>
                <a:latin typeface="Times New Roman"/>
                <a:cs typeface="Times New Roman"/>
              </a:rPr>
              <a:t>PostScript®</a:t>
            </a:r>
            <a:endParaRPr sz="1600">
              <a:latin typeface="Times New Roman"/>
              <a:cs typeface="Times New Roman"/>
            </a:endParaRPr>
          </a:p>
          <a:p>
            <a:pPr marL="461009" indent="-448309">
              <a:lnSpc>
                <a:spcPct val="100000"/>
              </a:lnSpc>
              <a:spcBef>
                <a:spcPts val="1155"/>
              </a:spcBef>
              <a:buClr>
                <a:srgbClr val="994D00"/>
              </a:buClr>
              <a:buChar char="•"/>
              <a:tabLst>
                <a:tab pos="460375" algn="l"/>
                <a:tab pos="461645" algn="l"/>
              </a:tabLst>
            </a:pPr>
            <a:r>
              <a:rPr sz="1600" spc="-5" dirty="0">
                <a:solidFill>
                  <a:srgbClr val="663300"/>
                </a:solidFill>
                <a:latin typeface="Times New Roman"/>
                <a:cs typeface="Times New Roman"/>
              </a:rPr>
              <a:t>Plain text</a:t>
            </a:r>
            <a:r>
              <a:rPr sz="1600" spc="25" dirty="0">
                <a:solidFill>
                  <a:srgbClr val="663300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663300"/>
                </a:solidFill>
                <a:latin typeface="Times New Roman"/>
                <a:cs typeface="Times New Roman"/>
              </a:rPr>
              <a:t>(TXT)</a:t>
            </a:r>
            <a:endParaRPr sz="1600">
              <a:latin typeface="Times New Roman"/>
              <a:cs typeface="Times New Roman"/>
            </a:endParaRPr>
          </a:p>
          <a:p>
            <a:pPr marL="461009" indent="-448309">
              <a:lnSpc>
                <a:spcPct val="100000"/>
              </a:lnSpc>
              <a:spcBef>
                <a:spcPts val="1150"/>
              </a:spcBef>
              <a:buClr>
                <a:srgbClr val="994D00"/>
              </a:buClr>
              <a:buChar char="•"/>
              <a:tabLst>
                <a:tab pos="460375" algn="l"/>
                <a:tab pos="461645" algn="l"/>
              </a:tabLst>
            </a:pPr>
            <a:r>
              <a:rPr sz="1600" spc="-5" dirty="0">
                <a:solidFill>
                  <a:srgbClr val="663300"/>
                </a:solidFill>
                <a:latin typeface="Times New Roman"/>
                <a:cs typeface="Times New Roman"/>
              </a:rPr>
              <a:t>Rich Text </a:t>
            </a:r>
            <a:r>
              <a:rPr sz="1600" spc="-10" dirty="0">
                <a:solidFill>
                  <a:srgbClr val="663300"/>
                </a:solidFill>
                <a:latin typeface="Times New Roman"/>
                <a:cs typeface="Times New Roman"/>
              </a:rPr>
              <a:t>Format</a:t>
            </a:r>
            <a:r>
              <a:rPr sz="1600" spc="60" dirty="0">
                <a:solidFill>
                  <a:srgbClr val="663300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663300"/>
                </a:solidFill>
                <a:latin typeface="Times New Roman"/>
                <a:cs typeface="Times New Roman"/>
              </a:rPr>
              <a:t>(RTF)</a:t>
            </a:r>
            <a:endParaRPr sz="1600">
              <a:latin typeface="Times New Roman"/>
              <a:cs typeface="Times New Roman"/>
            </a:endParaRPr>
          </a:p>
          <a:p>
            <a:pPr marL="461009" indent="-448309">
              <a:lnSpc>
                <a:spcPct val="100000"/>
              </a:lnSpc>
              <a:spcBef>
                <a:spcPts val="1155"/>
              </a:spcBef>
              <a:buClr>
                <a:srgbClr val="994D00"/>
              </a:buClr>
              <a:buChar char="•"/>
              <a:tabLst>
                <a:tab pos="460375" algn="l"/>
                <a:tab pos="461645" algn="l"/>
              </a:tabLst>
            </a:pPr>
            <a:r>
              <a:rPr sz="1600" spc="-5" dirty="0">
                <a:solidFill>
                  <a:srgbClr val="663300"/>
                </a:solidFill>
                <a:latin typeface="Times New Roman"/>
                <a:cs typeface="Times New Roman"/>
              </a:rPr>
              <a:t>Portable </a:t>
            </a:r>
            <a:r>
              <a:rPr sz="1600" spc="-10" dirty="0">
                <a:solidFill>
                  <a:srgbClr val="663300"/>
                </a:solidFill>
                <a:latin typeface="Times New Roman"/>
                <a:cs typeface="Times New Roman"/>
              </a:rPr>
              <a:t>Document Format</a:t>
            </a:r>
            <a:r>
              <a:rPr sz="1600" spc="114" dirty="0">
                <a:solidFill>
                  <a:srgbClr val="663300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663300"/>
                </a:solidFill>
                <a:latin typeface="Times New Roman"/>
                <a:cs typeface="Times New Roman"/>
              </a:rPr>
              <a:t>(PDF)</a:t>
            </a:r>
            <a:endParaRPr sz="1600">
              <a:latin typeface="Times New Roman"/>
              <a:cs typeface="Times New Roman"/>
            </a:endParaRPr>
          </a:p>
          <a:p>
            <a:pPr marL="461009" indent="-448309">
              <a:lnSpc>
                <a:spcPct val="100000"/>
              </a:lnSpc>
              <a:spcBef>
                <a:spcPts val="1150"/>
              </a:spcBef>
              <a:buClr>
                <a:srgbClr val="994D00"/>
              </a:buClr>
              <a:buChar char="•"/>
              <a:tabLst>
                <a:tab pos="460375" algn="l"/>
                <a:tab pos="461645" algn="l"/>
              </a:tabLst>
            </a:pPr>
            <a:r>
              <a:rPr sz="1600" spc="-5" dirty="0">
                <a:solidFill>
                  <a:srgbClr val="663300"/>
                </a:solidFill>
                <a:latin typeface="Times New Roman"/>
                <a:cs typeface="Times New Roman"/>
              </a:rPr>
              <a:t>Microsoft PowerPoint (PPT, PPTX, and</a:t>
            </a:r>
            <a:r>
              <a:rPr sz="1600" spc="50" dirty="0">
                <a:solidFill>
                  <a:srgbClr val="663300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663300"/>
                </a:solidFill>
                <a:latin typeface="Times New Roman"/>
                <a:cs typeface="Times New Roman"/>
              </a:rPr>
              <a:t>PPS)</a:t>
            </a:r>
            <a:endParaRPr sz="1600">
              <a:latin typeface="Times New Roman"/>
              <a:cs typeface="Times New Roman"/>
            </a:endParaRPr>
          </a:p>
          <a:p>
            <a:pPr marL="461009" indent="-448309">
              <a:lnSpc>
                <a:spcPct val="100000"/>
              </a:lnSpc>
              <a:spcBef>
                <a:spcPts val="1155"/>
              </a:spcBef>
              <a:buClr>
                <a:srgbClr val="994D00"/>
              </a:buClr>
              <a:buChar char="•"/>
              <a:tabLst>
                <a:tab pos="460375" algn="l"/>
                <a:tab pos="461645" algn="l"/>
              </a:tabLst>
            </a:pPr>
            <a:r>
              <a:rPr sz="1600" spc="-5" dirty="0">
                <a:solidFill>
                  <a:srgbClr val="663300"/>
                </a:solidFill>
                <a:latin typeface="Times New Roman"/>
                <a:cs typeface="Times New Roman"/>
              </a:rPr>
              <a:t>Hangul</a:t>
            </a:r>
            <a:r>
              <a:rPr sz="1600" spc="-10" dirty="0">
                <a:solidFill>
                  <a:srgbClr val="663300"/>
                </a:solidFill>
                <a:latin typeface="Times New Roman"/>
                <a:cs typeface="Times New Roman"/>
              </a:rPr>
              <a:t> (HWP)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230</Words>
  <Application>Microsoft Macintosh PowerPoint</Application>
  <PresentationFormat>On-screen Show (4:3)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Composición # 1</vt:lpstr>
      <vt:lpstr>Paso 1</vt:lpstr>
      <vt:lpstr>Paso 2</vt:lpstr>
      <vt:lpstr>Palabras y expresiones útiles:</vt:lpstr>
      <vt:lpstr>Paso 3. !A escribir!</vt:lpstr>
      <vt:lpstr>File Types and Size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Composición # 1</dc:title>
  <dc:creator>Idalina Rendon</dc:creator>
  <cp:lastModifiedBy>Melissa Brennan</cp:lastModifiedBy>
  <cp:revision>2</cp:revision>
  <dcterms:created xsi:type="dcterms:W3CDTF">2018-08-14T14:42:49Z</dcterms:created>
  <dcterms:modified xsi:type="dcterms:W3CDTF">2021-07-06T17:20:36Z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2016-04-18T00:00:00Z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2018-08-14T00:00:00Z</vt:filetime>
  </property>
</Properties>
</file>